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987" r:id="rId1"/>
  </p:sldMasterIdLst>
  <p:notesMasterIdLst>
    <p:notesMasterId r:id="rId51"/>
  </p:notesMasterIdLst>
  <p:sldIdLst>
    <p:sldId id="256" r:id="rId2"/>
    <p:sldId id="257" r:id="rId3"/>
    <p:sldId id="277" r:id="rId4"/>
    <p:sldId id="264" r:id="rId5"/>
    <p:sldId id="265" r:id="rId6"/>
    <p:sldId id="285" r:id="rId7"/>
    <p:sldId id="286" r:id="rId8"/>
    <p:sldId id="287" r:id="rId9"/>
    <p:sldId id="259" r:id="rId10"/>
    <p:sldId id="288" r:id="rId11"/>
    <p:sldId id="260" r:id="rId12"/>
    <p:sldId id="268" r:id="rId13"/>
    <p:sldId id="278" r:id="rId14"/>
    <p:sldId id="311" r:id="rId15"/>
    <p:sldId id="307" r:id="rId16"/>
    <p:sldId id="308" r:id="rId17"/>
    <p:sldId id="270" r:id="rId18"/>
    <p:sldId id="313" r:id="rId19"/>
    <p:sldId id="290" r:id="rId20"/>
    <p:sldId id="291" r:id="rId21"/>
    <p:sldId id="292" r:id="rId22"/>
    <p:sldId id="293" r:id="rId23"/>
    <p:sldId id="294" r:id="rId24"/>
    <p:sldId id="295" r:id="rId25"/>
    <p:sldId id="261" r:id="rId26"/>
    <p:sldId id="271" r:id="rId27"/>
    <p:sldId id="272" r:id="rId28"/>
    <p:sldId id="279" r:id="rId29"/>
    <p:sldId id="296" r:id="rId30"/>
    <p:sldId id="297" r:id="rId31"/>
    <p:sldId id="280" r:id="rId32"/>
    <p:sldId id="273" r:id="rId33"/>
    <p:sldId id="262" r:id="rId34"/>
    <p:sldId id="281" r:id="rId35"/>
    <p:sldId id="309" r:id="rId36"/>
    <p:sldId id="316" r:id="rId37"/>
    <p:sldId id="274" r:id="rId38"/>
    <p:sldId id="314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12" r:id="rId48"/>
    <p:sldId id="263" r:id="rId49"/>
    <p:sldId id="315" r:id="rId5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CF159934-6570-4943-B8FD-CB9BDB90D80F}">
          <p14:sldIdLst>
            <p14:sldId id="256"/>
            <p14:sldId id="257"/>
            <p14:sldId id="277"/>
            <p14:sldId id="264"/>
            <p14:sldId id="265"/>
            <p14:sldId id="285"/>
            <p14:sldId id="286"/>
            <p14:sldId id="287"/>
            <p14:sldId id="259"/>
            <p14:sldId id="288"/>
            <p14:sldId id="260"/>
            <p14:sldId id="268"/>
            <p14:sldId id="278"/>
            <p14:sldId id="311"/>
            <p14:sldId id="307"/>
            <p14:sldId id="308"/>
            <p14:sldId id="270"/>
            <p14:sldId id="313"/>
            <p14:sldId id="290"/>
            <p14:sldId id="291"/>
            <p14:sldId id="292"/>
            <p14:sldId id="293"/>
            <p14:sldId id="294"/>
            <p14:sldId id="295"/>
            <p14:sldId id="261"/>
            <p14:sldId id="271"/>
            <p14:sldId id="272"/>
            <p14:sldId id="279"/>
            <p14:sldId id="296"/>
            <p14:sldId id="297"/>
            <p14:sldId id="280"/>
            <p14:sldId id="273"/>
            <p14:sldId id="262"/>
            <p14:sldId id="281"/>
            <p14:sldId id="309"/>
            <p14:sldId id="316"/>
            <p14:sldId id="274"/>
            <p14:sldId id="314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12"/>
            <p14:sldId id="263"/>
            <p14:sldId id="315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סגנון ערכת נושא 1 - הדגשה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20" autoAdjust="0"/>
    <p:restoredTop sz="90154" autoAdjust="0"/>
  </p:normalViewPr>
  <p:slideViewPr>
    <p:cSldViewPr snapToGrid="0">
      <p:cViewPr varScale="1">
        <p:scale>
          <a:sx n="66" d="100"/>
          <a:sy n="66" d="100"/>
        </p:scale>
        <p:origin x="-81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79FA03-8AAC-48FC-B6D9-12B8EF5D5529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1435B08-888B-4F7B-B09D-EB2D2AF3BB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12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27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סעיף</a:t>
            </a:r>
            <a:r>
              <a:rPr lang="he-IL" baseline="0" dirty="0" smtClean="0"/>
              <a:t> 3:</a:t>
            </a:r>
            <a:r>
              <a:rPr lang="en-US" baseline="0" dirty="0" smtClean="0"/>
              <a:t> </a:t>
            </a:r>
            <a:r>
              <a:rPr lang="he-IL" baseline="0" dirty="0" smtClean="0"/>
              <a:t>חישוב המרכזים – תבחר הנקודה שתמזער את סכום המרחק הפנימי של </a:t>
            </a:r>
            <a:r>
              <a:rPr lang="he-IL" baseline="0" dirty="0" err="1" smtClean="0"/>
              <a:t>הקלסטר</a:t>
            </a:r>
            <a:r>
              <a:rPr lang="he-IL" baseline="0" dirty="0" smtClean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96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93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5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14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136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256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2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78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815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4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612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8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2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clustering.html#dbscan" TargetMode="External"/><Relationship Id="rId3" Type="http://schemas.openxmlformats.org/officeDocument/2006/relationships/hyperlink" Target="http://scikit-learn.org/stable/modules/clustering.html#mini-batch-kmeans" TargetMode="External"/><Relationship Id="rId7" Type="http://schemas.openxmlformats.org/officeDocument/2006/relationships/hyperlink" Target="http://scikit-learn.org/stable/modules/clustering.html#hierarchical-clustering" TargetMode="External"/><Relationship Id="rId2" Type="http://schemas.openxmlformats.org/officeDocument/2006/relationships/hyperlink" Target="http://scikit-learn.org/stable/modules/clustering.html#k-mea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ikit-learn.org/stable/modules/clustering.html#spectral-clustering" TargetMode="External"/><Relationship Id="rId5" Type="http://schemas.openxmlformats.org/officeDocument/2006/relationships/hyperlink" Target="http://scikit-learn.org/stable/modules/clustering.html#mean-shift" TargetMode="External"/><Relationship Id="rId10" Type="http://schemas.openxmlformats.org/officeDocument/2006/relationships/hyperlink" Target="http://scikit-learn.org/stable/modules/clustering.html#birch" TargetMode="External"/><Relationship Id="rId4" Type="http://schemas.openxmlformats.org/officeDocument/2006/relationships/hyperlink" Target="http://scikit-learn.org/stable/modules/clustering.html#affinity-propagation" TargetMode="External"/><Relationship Id="rId9" Type="http://schemas.openxmlformats.org/officeDocument/2006/relationships/hyperlink" Target="http://scikit-learn.org/stable/modules/mixture.html#mixtu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" y="1085006"/>
            <a:ext cx="6781789" cy="5108247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89213" y="6525"/>
            <a:ext cx="8915399" cy="2262781"/>
          </a:xfrm>
        </p:spPr>
        <p:txBody>
          <a:bodyPr anchor="ctr"/>
          <a:lstStyle/>
          <a:p>
            <a:pPr algn="r"/>
            <a:r>
              <a:rPr lang="he-IL" sz="4800" dirty="0"/>
              <a:t>ניתוח אשכולות - </a:t>
            </a:r>
            <a:r>
              <a:rPr lang="en-US" sz="4800" dirty="0"/>
              <a:t>Clustering</a:t>
            </a:r>
            <a:r>
              <a:rPr lang="he-IL" sz="4800" dirty="0"/>
              <a:t> 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589213" y="2269304"/>
            <a:ext cx="8915399" cy="1126283"/>
          </a:xfrm>
        </p:spPr>
        <p:txBody>
          <a:bodyPr/>
          <a:lstStyle/>
          <a:p>
            <a:pPr algn="r" rtl="0"/>
            <a:r>
              <a:rPr lang="en-US" dirty="0" err="1"/>
              <a:t>Kmeans</a:t>
            </a:r>
            <a:r>
              <a:rPr lang="en-US" dirty="0"/>
              <a:t> , </a:t>
            </a:r>
            <a:r>
              <a:rPr lang="en-US" dirty="0" err="1"/>
              <a:t>Cmeans</a:t>
            </a:r>
            <a:r>
              <a:rPr lang="en-US" dirty="0"/>
              <a:t>, Gap Statistics.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503920" y="4693920"/>
            <a:ext cx="29108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נועם </a:t>
            </a:r>
            <a:r>
              <a:rPr lang="he-IL" sz="2000" dirty="0" err="1" smtClean="0"/>
              <a:t>סטולרו</a:t>
            </a:r>
            <a:endParaRPr lang="he-IL" sz="2000" dirty="0" smtClean="0"/>
          </a:p>
          <a:p>
            <a:r>
              <a:rPr lang="he-IL" sz="2000" dirty="0" smtClean="0"/>
              <a:t>יהל צופים</a:t>
            </a:r>
          </a:p>
          <a:p>
            <a:r>
              <a:rPr lang="he-IL" sz="2000" dirty="0" smtClean="0"/>
              <a:t>מנחה: ד"ר עפר שיר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8631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04446"/>
              </p:ext>
            </p:extLst>
          </p:nvPr>
        </p:nvGraphicFramePr>
        <p:xfrm>
          <a:off x="947785" y="1079862"/>
          <a:ext cx="10357390" cy="5206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1478">
                  <a:extLst>
                    <a:ext uri="{9D8B030D-6E8A-4147-A177-3AD203B41FA5}">
                      <a16:colId xmlns:a16="http://schemas.microsoft.com/office/drawing/2014/main" xmlns="" val="328901334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xmlns="" val="2056103203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xmlns="" val="340490672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xmlns="" val="4277669492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xmlns="" val="120378721"/>
                    </a:ext>
                  </a:extLst>
                </a:gridCol>
              </a:tblGrid>
              <a:tr h="334049"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Method name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Parameters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Scalability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 err="1"/>
                        <a:t>Usecase</a:t>
                      </a:r>
                      <a:endParaRPr lang="en-US" sz="1200" b="1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Geometry (metric used)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808326969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2"/>
                        </a:rPr>
                        <a:t>K-Means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Very 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medium </a:t>
                      </a:r>
                      <a:r>
                        <a:rPr lang="en-US" sz="1200" dirty="0" err="1"/>
                        <a:t>n_clusters</a:t>
                      </a:r>
                      <a:r>
                        <a:rPr lang="en-US" sz="1200" dirty="0"/>
                        <a:t> with </a:t>
                      </a:r>
                      <a:r>
                        <a:rPr lang="en-US" sz="1200" dirty="0" err="1">
                          <a:hlinkClick r:id="rId3"/>
                        </a:rPr>
                        <a:t>MiniBatch</a:t>
                      </a:r>
                      <a:r>
                        <a:rPr lang="en-US" sz="1200" dirty="0">
                          <a:hlinkClick r:id="rId3"/>
                        </a:rPr>
                        <a:t> code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General-purpose, even cluster size, flat geometry, not too many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15979774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4"/>
                        </a:rPr>
                        <a:t>Affinity propagation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damping, sample preference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1546444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5"/>
                        </a:rPr>
                        <a:t>Mean-shift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bandwidth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167797316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6"/>
                        </a:rPr>
                        <a:t>Spectral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Medium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small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Few clusters, 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4034982502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Ward hierarchical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 and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2859301968"/>
                  </a:ext>
                </a:extLst>
              </a:tr>
              <a:tr h="764628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Agglomerative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clusters, linkage type, distance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n_samples and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constraints, non Euclidean distances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Any pairwise distance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2639397045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8"/>
                        </a:rPr>
                        <a:t>DBSCAN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neighborhood size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Very large n_samples, medium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Non-flat geometry, uneven cluster sizes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nearest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357164758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9"/>
                        </a:rPr>
                        <a:t>Gaussian mixtures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Not scalable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Flat geometry, good for density estimation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/>
                        <a:t>Mahalanobis</a:t>
                      </a:r>
                      <a:r>
                        <a:rPr lang="en-US" sz="1200" dirty="0"/>
                        <a:t> distances to centers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104406879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10"/>
                        </a:rPr>
                        <a:t>Birch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branching factor, threshold, optional global clusterer.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n_clusters and n_samples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dataset, outlier removal, data reduction.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Euclidean distance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xmlns="" val="3543080551"/>
                  </a:ext>
                </a:extLst>
              </a:tr>
            </a:tbl>
          </a:graphicData>
        </a:graphic>
      </p:graphicFrame>
      <p:sp>
        <p:nvSpPr>
          <p:cNvPr id="4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/>
              <a:t>אלגוריתמים שונים	</a:t>
            </a:r>
          </a:p>
        </p:txBody>
      </p:sp>
    </p:spTree>
    <p:extLst>
      <p:ext uri="{BB962C8B-B14F-4D97-AF65-F5344CB8AC3E}">
        <p14:creationId xmlns:p14="http://schemas.microsoft.com/office/powerpoint/2010/main" val="4573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תיאור אלגוריתם ואופן פעולה.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sz="2400" dirty="0" err="1"/>
              <a:t>Kmeans</a:t>
            </a:r>
            <a:r>
              <a:rPr lang="en-US" sz="2400" dirty="0"/>
              <a:t>++</a:t>
            </a:r>
            <a:endParaRPr lang="he-IL" sz="2400" dirty="0"/>
          </a:p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דוגמאות.</a:t>
            </a:r>
          </a:p>
          <a:p>
            <a:pPr marL="0" indent="0" algn="r">
              <a:buNone/>
            </a:pPr>
            <a:r>
              <a:rPr lang="he-I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0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הפונקציה:</a:t>
                </a:r>
              </a:p>
              <a:p>
                <a:pPr marL="0" indent="0" algn="l" rtl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he-IL" dirty="0"/>
                  <a:t>כאשר:</a:t>
                </a:r>
                <a:endParaRPr lang="en-US" dirty="0"/>
              </a:p>
              <a:p>
                <a:pPr marL="0" indent="0" algn="l" rtl="0">
                  <a:buNone/>
                </a:pPr>
                <a:r>
                  <a:rPr lang="en-US" dirty="0"/>
                  <a:t>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הכנס </a:t>
            </a:r>
            <a:r>
              <a:rPr lang="en-US" sz="2400" dirty="0"/>
              <a:t>k</a:t>
            </a:r>
            <a:r>
              <a:rPr lang="he-IL" sz="2400" dirty="0"/>
              <a:t> רצוי.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k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שייך כל אובייקט למרכז הקרוב ביותר.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</a:t>
            </a:r>
            <a:r>
              <a:rPr lang="he-IL" sz="2400" dirty="0" smtClean="0"/>
              <a:t>3 </a:t>
            </a:r>
            <a:r>
              <a:rPr lang="he-IL" sz="2400" dirty="0"/>
              <a:t>ו </a:t>
            </a:r>
            <a:r>
              <a:rPr lang="he-IL" sz="2400" dirty="0" smtClean="0"/>
              <a:t>4 </a:t>
            </a:r>
            <a:r>
              <a:rPr lang="he-IL" sz="2400" dirty="0"/>
              <a:t>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546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 אם?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קרובים?</a:t>
            </a:r>
          </a:p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רחוקים</a:t>
            </a:r>
            <a:r>
              <a:rPr lang="he-IL" sz="2800" dirty="0" smtClean="0"/>
              <a:t>?</a:t>
            </a:r>
            <a:endParaRPr lang="he-IL" sz="2400" dirty="0"/>
          </a:p>
          <a:p>
            <a:pPr marL="457200" lvl="1" indent="0">
              <a:lnSpc>
                <a:spcPct val="200000"/>
              </a:lnSpc>
              <a:buNone/>
            </a:pPr>
            <a:endParaRPr lang="he-IL" sz="24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40571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z="2400" dirty="0" smtClean="0"/>
              <a:t>להגרלת </a:t>
            </a:r>
            <a:r>
              <a:rPr lang="he-IL" sz="2400" dirty="0"/>
              <a:t>המרכזים הראשונה, יש מרכיב חשוב מאוד בזמן התכנסות האלגוריתם ובדיוקו.</a:t>
            </a:r>
          </a:p>
          <a:p>
            <a:r>
              <a:rPr lang="he-IL" sz="2400" dirty="0"/>
              <a:t>על כן נשתמש באלגוריתם </a:t>
            </a:r>
            <a:r>
              <a:rPr lang="en-US" sz="2400" dirty="0" err="1"/>
              <a:t>Kmeans</a:t>
            </a:r>
            <a:r>
              <a:rPr lang="en-US" sz="2400" dirty="0"/>
              <a:t>++</a:t>
            </a:r>
            <a:r>
              <a:rPr lang="he-IL" sz="2400" dirty="0"/>
              <a:t> אשר המרכזים נבחרים בו בצורה הבאה: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משקל את שאר האובייקטים לפי מרחקם מהמרכזים שנבחרו.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 נוסף באופן הסתברותי לפי </a:t>
            </a:r>
            <a:r>
              <a:rPr lang="he-IL" sz="2400" dirty="0" smtClean="0"/>
              <a:t>המשקל. </a:t>
            </a:r>
            <a:r>
              <a:rPr lang="he-IL" sz="2400" dirty="0"/>
              <a:t>משקל גבוה יותר הסתברות גבוהה יותר.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חזור על 2-3 </a:t>
            </a:r>
            <a:r>
              <a:rPr lang="en-US" sz="2400" dirty="0"/>
              <a:t>K</a:t>
            </a:r>
            <a:r>
              <a:rPr lang="he-IL" sz="2400" dirty="0"/>
              <a:t> פעמים.</a:t>
            </a:r>
          </a:p>
          <a:p>
            <a:pPr marL="457200" indent="-45720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44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23" y="1277977"/>
            <a:ext cx="5852172" cy="4389129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1" y="1277978"/>
            <a:ext cx="5852172" cy="4389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74" y="1277977"/>
            <a:ext cx="11433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488295" y="1277976"/>
            <a:ext cx="9108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4000" dirty="0"/>
              <a:t>השוואה בין </a:t>
            </a:r>
            <a:r>
              <a:rPr lang="en-US" sz="4000" dirty="0" err="1"/>
              <a:t>kmeans</a:t>
            </a:r>
            <a:r>
              <a:rPr lang="he-IL" sz="4000" dirty="0"/>
              <a:t> ל</a:t>
            </a:r>
            <a:r>
              <a:rPr lang="en-US" sz="4000" dirty="0"/>
              <a:t>-</a:t>
            </a:r>
            <a:r>
              <a:rPr lang="he-IL" sz="4000" dirty="0"/>
              <a:t> </a:t>
            </a:r>
            <a:r>
              <a:rPr lang="en-US" sz="4000" dirty="0" err="1"/>
              <a:t>kmeans</a:t>
            </a:r>
            <a:r>
              <a:rPr lang="en-US" sz="4000" dirty="0"/>
              <a:t>++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1050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	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מסד נתונים: </a:t>
            </a:r>
            <a:r>
              <a:rPr lang="he-IL" sz="2400" dirty="0" smtClean="0"/>
              <a:t>יין.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תיאור: ניתוח כימי של יינות איטלקיים העשויים משלושה זנים.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מאפיינים שונים: 13 (אחוז אלכוהול, חומצה </a:t>
            </a:r>
            <a:r>
              <a:rPr lang="he-IL" sz="2400" dirty="0" err="1"/>
              <a:t>מאלית</a:t>
            </a:r>
            <a:r>
              <a:rPr lang="he-IL" sz="2400" dirty="0"/>
              <a:t>, מגנזיום </a:t>
            </a:r>
            <a:r>
              <a:rPr lang="he-IL" sz="2400" dirty="0" err="1"/>
              <a:t>וכו</a:t>
            </a:r>
            <a:r>
              <a:rPr lang="he-IL" sz="2400" dirty="0" smtClean="0"/>
              <a:t>'...).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מספר אשכולות צפוי:</a:t>
            </a:r>
            <a:r>
              <a:rPr lang="en-US" sz="2400" dirty="0"/>
              <a:t> </a:t>
            </a:r>
            <a:r>
              <a:rPr lang="he-IL" sz="2400" dirty="0"/>
              <a:t>3.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87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Initialization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929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Clustering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400" dirty="0"/>
              <a:t>רקע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הגדרה</a:t>
            </a:r>
            <a:endParaRPr lang="he-IL" sz="2400" dirty="0"/>
          </a:p>
          <a:p>
            <a:pPr>
              <a:lnSpc>
                <a:spcPct val="150000"/>
              </a:lnSpc>
            </a:pPr>
            <a:r>
              <a:rPr lang="he-IL" sz="2400" dirty="0"/>
              <a:t>קשיים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למה </a:t>
            </a:r>
            <a:r>
              <a:rPr lang="he-IL" sz="2400" dirty="0"/>
              <a:t>קלסטרינג</a:t>
            </a:r>
          </a:p>
          <a:p>
            <a:pPr>
              <a:lnSpc>
                <a:spcPct val="150000"/>
              </a:lnSpc>
            </a:pPr>
            <a:r>
              <a:rPr lang="he-IL" sz="2400" dirty="0"/>
              <a:t>אלגוריתמים שונים</a:t>
            </a:r>
          </a:p>
        </p:txBody>
      </p:sp>
    </p:spTree>
    <p:extLst>
      <p:ext uri="{BB962C8B-B14F-4D97-AF65-F5344CB8AC3E}">
        <p14:creationId xmlns:p14="http://schemas.microsoft.com/office/powerpoint/2010/main" val="22944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25438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37698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</p:spTree>
    <p:extLst>
      <p:ext uri="{BB962C8B-B14F-4D97-AF65-F5344CB8AC3E}">
        <p14:creationId xmlns:p14="http://schemas.microsoft.com/office/powerpoint/2010/main" val="36116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</p:spTree>
    <p:extLst>
      <p:ext uri="{BB962C8B-B14F-4D97-AF65-F5344CB8AC3E}">
        <p14:creationId xmlns:p14="http://schemas.microsoft.com/office/powerpoint/2010/main" val="39707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 – final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857" y="5663026"/>
            <a:ext cx="1752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Accuracy: 96.7%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90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 smtClean="0"/>
              <a:t>שיטת מונטה קרלו.</a:t>
            </a:r>
            <a:endParaRPr lang="he-IL" sz="2400" dirty="0"/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</a:t>
            </a:r>
            <a:r>
              <a:rPr lang="he-IL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206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he-IL" dirty="0" smtClean="0"/>
                  <a:t>מציאת מספר האשכולות – </a:t>
                </a:r>
                <a:r>
                  <a:rPr lang="en-US" dirty="0"/>
                  <a:t>k</a:t>
                </a:r>
                <a:r>
                  <a:rPr lang="he-IL" dirty="0"/>
                  <a:t> אשר ימקסם את הפונקציה:</a:t>
                </a:r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b="0" i="1" dirty="0" smtClean="0">
                    <a:latin typeface="Cambria Math" panose="02040503050406030204" pitchFamily="18" charset="0"/>
                  </a:rPr>
                  <a:t> - 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סכם המשקלים הפנימיים של </a:t>
                </a:r>
                <a:r>
                  <a:rPr lang="he-IL" b="0" dirty="0" err="1" smtClean="0">
                    <a:latin typeface="Cambria Math" panose="02040503050406030204" pitchFamily="18" charset="0"/>
                  </a:rPr>
                  <a:t>הקלסטרים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.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dirty="0"/>
                  <a:t> - נקבע ע"י שיטת מונטה קרלו.</a:t>
                </a:r>
              </a:p>
              <a:p>
                <a:pPr>
                  <a:lnSpc>
                    <a:spcPct val="200000"/>
                  </a:lnSpc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r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8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שיערוך פתרון לבעיות חישוביות באמצעות מספרים </a:t>
            </a:r>
            <a:r>
              <a:rPr lang="he-IL" dirty="0" err="1"/>
              <a:t>רנדומלים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2354693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he-IL" dirty="0"/>
              <a:t>על מנת לשערך את סכום המשקלים הפנימיים ה"מצופה" של </a:t>
            </a:r>
            <a:r>
              <a:rPr lang="en-US" dirty="0"/>
              <a:t>k</a:t>
            </a:r>
            <a:r>
              <a:rPr lang="he-IL" dirty="0"/>
              <a:t> אשכולות על מרחב מסוים של נתונים נשתמש בשיטת מונטה קרלו.</a:t>
            </a:r>
          </a:p>
          <a:p>
            <a:pPr>
              <a:lnSpc>
                <a:spcPct val="150000"/>
              </a:lnSpc>
            </a:pPr>
            <a:r>
              <a:rPr lang="he-IL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נגריל אובייקטים באופן אחיד בגבולות מרחב הנתונים.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נריץ </a:t>
            </a:r>
            <a:r>
              <a:rPr lang="en-US" dirty="0" err="1"/>
              <a:t>Kmeans</a:t>
            </a:r>
            <a:r>
              <a:rPr lang="he-IL" dirty="0"/>
              <a:t> על הנתונים שהוגרלו.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נחשב משקלים פנימיים עם האשכולות שקיבלנו.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נבצע את 1-3 </a:t>
            </a:r>
            <a:r>
              <a:rPr lang="en-US" dirty="0"/>
              <a:t>n</a:t>
            </a:r>
            <a:r>
              <a:rPr lang="he-IL" dirty="0"/>
              <a:t> </a:t>
            </a:r>
            <a:r>
              <a:rPr lang="he-IL" dirty="0" err="1"/>
              <a:t>איטרציות</a:t>
            </a:r>
            <a:r>
              <a:rPr lang="he-IL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נחזיר את ממוצע המשקלים הפנימיים.</a:t>
            </a:r>
          </a:p>
          <a:p>
            <a:pPr>
              <a:lnSpc>
                <a:spcPct val="150000"/>
              </a:lnSpc>
            </a:pPr>
            <a:r>
              <a:rPr lang="he-IL" dirty="0"/>
              <a:t>את השלבים 1-5 נעשה לכל </a:t>
            </a:r>
            <a:r>
              <a:rPr lang="en-US" dirty="0"/>
              <a:t>k</a:t>
            </a:r>
            <a:r>
              <a:rPr lang="he-IL" dirty="0"/>
              <a:t> בטווח שנרצה לבדוק.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4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יצירת נתונים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343" r="18899" b="4315"/>
          <a:stretch/>
        </p:blipFill>
        <p:spPr>
          <a:xfrm>
            <a:off x="4419599" y="2209802"/>
            <a:ext cx="3413761" cy="361405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5527" r="11459" b="15029"/>
          <a:stretch/>
        </p:blipFill>
        <p:spPr>
          <a:xfrm>
            <a:off x="8133805" y="2492831"/>
            <a:ext cx="3727269" cy="30480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 t="9573" r="19643" b="3324"/>
          <a:stretch/>
        </p:blipFill>
        <p:spPr>
          <a:xfrm>
            <a:off x="339635" y="2105300"/>
            <a:ext cx="3648891" cy="38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– </a:t>
            </a:r>
            <a:r>
              <a:rPr lang="en-US" dirty="0" smtClean="0"/>
              <a:t>Data Science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קלאסטרינג</a:t>
            </a:r>
            <a:r>
              <a:rPr lang="he-IL" dirty="0" smtClean="0"/>
              <a:t> הינו הלחם והחמאה של תחום ה </a:t>
            </a:r>
            <a:r>
              <a:rPr lang="en-US" dirty="0" smtClean="0"/>
              <a:t>Data  Science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בתחומים </a:t>
            </a:r>
            <a:r>
              <a:rPr lang="he-IL" dirty="0"/>
              <a:t>רבים כגון:</a:t>
            </a:r>
            <a:r>
              <a:rPr lang="en-US" dirty="0"/>
              <a:t> </a:t>
            </a:r>
            <a:r>
              <a:rPr lang="he-IL" dirty="0"/>
              <a:t>למידה חישובית, זיהוי תבניות, ניתוח תמונה, איסוף נתונים, ביו אינפורמטיקה ודחיסת מידע. יש כמות אדירה של </a:t>
            </a:r>
            <a:r>
              <a:rPr lang="he-IL" dirty="0" smtClean="0"/>
              <a:t>מידע</a:t>
            </a:r>
            <a:r>
              <a:rPr lang="he-IL" dirty="0"/>
              <a:t>.</a:t>
            </a:r>
          </a:p>
          <a:p>
            <a:pPr>
              <a:lnSpc>
                <a:spcPct val="200000"/>
              </a:lnSpc>
            </a:pPr>
            <a:r>
              <a:rPr lang="he-IL" dirty="0"/>
              <a:t>על מנת שנוכל לעבוד עם כמות כזו של מידע, עלינו לבצע עיבוד מקדים.</a:t>
            </a:r>
          </a:p>
          <a:p>
            <a:pPr>
              <a:lnSpc>
                <a:spcPct val="200000"/>
              </a:lnSpc>
            </a:pPr>
            <a:r>
              <a:rPr lang="he-IL" dirty="0"/>
              <a:t>אחד הפתרונות הפופולריים הינו – ניתוח אשכולות באופן בלתי מונחה (</a:t>
            </a:r>
            <a:r>
              <a:rPr lang="en-US" dirty="0"/>
              <a:t>unsupervised</a:t>
            </a:r>
            <a:r>
              <a:rPr lang="he-IL" dirty="0"/>
              <a:t>).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75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t="12351" r="9970" b="10466"/>
          <a:stretch/>
        </p:blipFill>
        <p:spPr>
          <a:xfrm>
            <a:off x="4326480" y="2414175"/>
            <a:ext cx="3600000" cy="3044348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חישוב מרחקים צפויים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13175" r="9367" b="10976"/>
          <a:stretch/>
        </p:blipFill>
        <p:spPr>
          <a:xfrm>
            <a:off x="726480" y="2370224"/>
            <a:ext cx="3600000" cy="3132249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2451" r="5432" b="7193"/>
          <a:stretch/>
        </p:blipFill>
        <p:spPr>
          <a:xfrm>
            <a:off x="7926480" y="2414175"/>
            <a:ext cx="3600000" cy="27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800" dirty="0"/>
                  <a:t>אופן פעולה: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נגדיר טווח של </a:t>
                </a:r>
                <a:r>
                  <a:rPr lang="en-US" sz="2400" dirty="0"/>
                  <a:t>k</a:t>
                </a:r>
                <a:r>
                  <a:rPr lang="he-IL" sz="2400" dirty="0"/>
                  <a:t> חשודים.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נחזיר את ה </a:t>
                </a:r>
                <a:r>
                  <a:rPr lang="en-US" sz="2400" dirty="0"/>
                  <a:t>k</a:t>
                </a:r>
                <a:r>
                  <a:rPr lang="he-IL" sz="2400" dirty="0"/>
                  <a:t> עבור </a:t>
                </a:r>
                <a:r>
                  <a:rPr lang="en-US" sz="2400" dirty="0"/>
                  <a:t>J</a:t>
                </a:r>
                <a:r>
                  <a:rPr lang="he-IL" sz="2400" dirty="0"/>
                  <a:t> מקסימלי.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he-IL" sz="24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תוצאות ריצה</a:t>
            </a:r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52643" r="8553" b="5023"/>
          <a:stretch/>
        </p:blipFill>
        <p:spPr>
          <a:xfrm>
            <a:off x="568411" y="4300150"/>
            <a:ext cx="4901513" cy="1828801"/>
          </a:xfr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29" y="1894115"/>
            <a:ext cx="5852172" cy="4389129"/>
          </a:xfrm>
          <a:prstGeom prst="rect">
            <a:avLst/>
          </a:prstGeom>
        </p:spPr>
      </p:pic>
      <p:pic>
        <p:nvPicPr>
          <p:cNvPr id="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9283" r="8767" b="48383"/>
          <a:stretch/>
        </p:blipFill>
        <p:spPr>
          <a:xfrm>
            <a:off x="527222" y="2037628"/>
            <a:ext cx="4942702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368" y="2767362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46173" y="3775533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6172" y="5880960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68" y="5029884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278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Cmeans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400" dirty="0"/>
              <a:t>לוגיקה עמומה - </a:t>
            </a:r>
            <a:r>
              <a:rPr lang="en-US" sz="2400" dirty="0"/>
              <a:t>Fuzzy logic</a:t>
            </a:r>
          </a:p>
          <a:p>
            <a:pPr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he-IL" sz="2400" dirty="0"/>
              <a:t>  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3760"/>
            <a:ext cx="5152273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http://www.dmitry-kazakov.de/ada/lin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6" y="3133924"/>
            <a:ext cx="50673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לוגיקה עמומה - </a:t>
            </a:r>
            <a:r>
              <a:rPr lang="en-US" dirty="0"/>
              <a:t>Fuzzy logic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בלוגיקה עמומה ערך האמת יכול לקבל כל ערך בתחום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בעולם </a:t>
                </a:r>
                <a:r>
                  <a:rPr lang="he-IL" sz="2400" dirty="0" smtClean="0"/>
                  <a:t>האמיתי, הגדרת </a:t>
                </a:r>
                <a:r>
                  <a:rPr lang="he-IL" sz="2400" dirty="0"/>
                  <a:t>השייכות לקבוצה היא לא תמיד בינרית.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he-IL" sz="2400" dirty="0" smtClean="0"/>
                  <a:t>לדוגמא: </a:t>
                </a:r>
                <a:r>
                  <a:rPr lang="he-IL" sz="2400" dirty="0"/>
                  <a:t> </a:t>
                </a:r>
                <a:r>
                  <a:rPr lang="he-IL" sz="2400" dirty="0" smtClean="0"/>
                  <a:t>מזג אוויר, צבע שיער.</a:t>
                </a:r>
                <a:endParaRPr lang="he-IL" sz="2400" dirty="0" smtClean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18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1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e-IL" dirty="0" smtClean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</a:t>
                </a:r>
                <a:r>
                  <a:rPr lang="he-IL" dirty="0" smtClean="0"/>
                  <a:t>:</a:t>
                </a:r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:r>
                  <a:rPr lang="he-IL" dirty="0" smtClean="0">
                    <a:latin typeface="Cambria Math" panose="02040503050406030204" pitchFamily="18" charset="0"/>
                  </a:rPr>
                  <a:t>כאשר: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b="0" dirty="0" smtClean="0"/>
                  <a:t> – סף שייכות.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  <a:blipFill>
                <a:blip r:embed="rId2"/>
                <a:stretch>
                  <a:fillRect t="-75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749875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xmlns="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xmlns="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xmlns="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xmlns="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66262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3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c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עבור כל אובייקט, חשב את מידת השייכות שלו עבור כל מרכז.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2 ו 3 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386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Initialization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הגדרה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ניתוח אשכולות היא המשימה של מציאת קבוצות של האיברים ה"דומים" ביותר.</a:t>
            </a:r>
          </a:p>
          <a:p>
            <a:r>
              <a:rPr lang="he-IL" dirty="0"/>
              <a:t>השיוך לקבוצות ע״פ דמיון הוא לפעמים מסובך, דמיון לקבוצה אחת אינו שולל דמיון לקבוצה אחרת.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5" name="Picture 2" descr="תוצאת תמונה עבור ‪similarity‬‏">
            <a:extLst>
              <a:ext uri="{FF2B5EF4-FFF2-40B4-BE49-F238E27FC236}">
                <a16:creationId xmlns:a16="http://schemas.microsoft.com/office/drawing/2014/main" xmlns="" id="{0C555E36-2C41-5C4A-B522-F29692AC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56021"/>
            <a:ext cx="4044505" cy="32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7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8 - final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57" y="5663026"/>
            <a:ext cx="1752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Accuracy: 95.7%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48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87093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xmlns="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xmlns="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xmlns="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xmlns="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662624832"/>
                  </a:ext>
                </a:extLst>
              </a:tr>
            </a:tbl>
          </a:graphicData>
        </a:graphic>
      </p:graphicFrame>
      <p:sp>
        <p:nvSpPr>
          <p:cNvPr id="4" name="אליפסה 3"/>
          <p:cNvSpPr/>
          <p:nvPr/>
        </p:nvSpPr>
        <p:spPr>
          <a:xfrm>
            <a:off x="3777916" y="3224463"/>
            <a:ext cx="6003758" cy="74595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035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סיכום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קלאסטרניג</a:t>
            </a:r>
            <a:r>
              <a:rPr lang="he-IL" dirty="0" smtClean="0"/>
              <a:t> הינו כלי מאוד שימושי, הוכחה לכך היא מספר האלגוריתמים הגדול שקיים.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כיום שיטת </a:t>
            </a:r>
            <a:r>
              <a:rPr lang="he-IL" dirty="0" err="1" smtClean="0"/>
              <a:t>הקלאסטרינג</a:t>
            </a:r>
            <a:r>
              <a:rPr lang="he-IL" dirty="0" smtClean="0"/>
              <a:t> נגישה וממומשת בשפות תכנות רבות (</a:t>
            </a:r>
            <a:r>
              <a:rPr lang="en-US" dirty="0" smtClean="0"/>
              <a:t>R</a:t>
            </a:r>
            <a:r>
              <a:rPr lang="he-IL" dirty="0" smtClean="0"/>
              <a:t>, </a:t>
            </a:r>
            <a:r>
              <a:rPr lang="he-IL" dirty="0" err="1" smtClean="0"/>
              <a:t>פייתון</a:t>
            </a:r>
            <a:r>
              <a:rPr lang="he-IL" dirty="0" smtClean="0"/>
              <a:t> </a:t>
            </a:r>
            <a:r>
              <a:rPr lang="he-IL" dirty="0" err="1" smtClean="0"/>
              <a:t>וכ'ו</a:t>
            </a:r>
            <a:r>
              <a:rPr lang="he-IL" dirty="0" smtClean="0"/>
              <a:t>).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תוך כדי עבודה, התוודענו לחשיבות בחירת המרכזים הראשונית</a:t>
            </a:r>
            <a:r>
              <a:rPr lang="he-IL" dirty="0"/>
              <a:t> </a:t>
            </a:r>
            <a:r>
              <a:rPr lang="he-IL" dirty="0" smtClean="0"/>
              <a:t>ולהערכת מספר </a:t>
            </a:r>
            <a:r>
              <a:rPr lang="he-IL" dirty="0" err="1" smtClean="0"/>
              <a:t>הקלאסטרים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במקרים מסוימים נרצה לדעת רמות שייכות של אובייקטים לקבוצות ונוכל להשתמש ב </a:t>
            </a:r>
            <a:r>
              <a:rPr lang="en-US" dirty="0" err="1" smtClean="0"/>
              <a:t>Cmeans</a:t>
            </a:r>
            <a:r>
              <a:rPr lang="he-IL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36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e-IL" sz="19900" dirty="0" smtClean="0"/>
              <a:t>שאלות?</a:t>
            </a:r>
            <a:endParaRPr lang="he-IL" sz="19900" dirty="0"/>
          </a:p>
        </p:txBody>
      </p:sp>
    </p:spTree>
    <p:extLst>
      <p:ext uri="{BB962C8B-B14F-4D97-AF65-F5344CB8AC3E}">
        <p14:creationId xmlns:p14="http://schemas.microsoft.com/office/powerpoint/2010/main" val="31005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קשיים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רבות הדרכים לקבוע דמיון בין אובייקטים. למשל:</a:t>
            </a:r>
          </a:p>
          <a:p>
            <a:pPr lvl="1">
              <a:lnSpc>
                <a:spcPct val="150000"/>
              </a:lnSpc>
            </a:pPr>
            <a:r>
              <a:rPr lang="he-IL" sz="2400" dirty="0"/>
              <a:t>מרכז משותף.</a:t>
            </a:r>
          </a:p>
          <a:p>
            <a:pPr lvl="1">
              <a:lnSpc>
                <a:spcPct val="150000"/>
              </a:lnSpc>
            </a:pPr>
            <a:r>
              <a:rPr lang="he-IL" sz="2400" dirty="0" smtClean="0"/>
              <a:t>צפיפות.</a:t>
            </a:r>
          </a:p>
          <a:p>
            <a:pPr>
              <a:lnSpc>
                <a:spcPct val="150000"/>
              </a:lnSpc>
            </a:pPr>
            <a:r>
              <a:rPr lang="he-IL" sz="2800" dirty="0"/>
              <a:t>ממד נתונים </a:t>
            </a:r>
            <a:r>
              <a:rPr lang="he-IL" sz="2800" dirty="0" smtClean="0"/>
              <a:t>גבוה.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ק</a:t>
            </a:r>
            <a:r>
              <a:rPr lang="he-IL" sz="2800" dirty="0"/>
              <a:t>ביעת מספר האשכולות.</a:t>
            </a:r>
          </a:p>
        </p:txBody>
      </p:sp>
    </p:spTree>
    <p:extLst>
      <p:ext uri="{BB962C8B-B14F-4D97-AF65-F5344CB8AC3E}">
        <p14:creationId xmlns:p14="http://schemas.microsoft.com/office/powerpoint/2010/main" val="33682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err="1"/>
              <a:t>הסימפסונים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6001"/>
            <a:ext cx="10058400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8051452" y="2600414"/>
            <a:ext cx="3356777" cy="3600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4206998" y="2924552"/>
            <a:ext cx="2925321" cy="345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pic>
        <p:nvPicPr>
          <p:cNvPr id="20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5840268" y="3392115"/>
            <a:ext cx="1210491" cy="1741714"/>
          </a:xfrm>
          <a:prstGeom prst="rect">
            <a:avLst/>
          </a:prstGeom>
        </p:spPr>
      </p:pic>
      <p:sp>
        <p:nvSpPr>
          <p:cNvPr id="24" name="מלבן מעוגל 23"/>
          <p:cNvSpPr/>
          <p:nvPr/>
        </p:nvSpPr>
        <p:spPr>
          <a:xfrm>
            <a:off x="424851" y="1871578"/>
            <a:ext cx="2315263" cy="33709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169920" y="618309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גווני הבגדים?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1458145" y="3102846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9182312" y="4215075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5227322" y="4734838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923455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04437" y="208824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216554" y="2784125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4308189" y="4158603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3500769" y="752139"/>
            <a:ext cx="1050728" cy="18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5852160" y="2044701"/>
            <a:ext cx="5556070" cy="4184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632199" y="2324289"/>
            <a:ext cx="1914159" cy="2410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434903" y="2702095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טווח גילאים?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7708847" y="4227483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3790356" y="2821331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1690871" y="3065477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879910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944531" y="228111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313931" y="2324289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771738" y="2489242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9244989" y="4218330"/>
            <a:ext cx="1050728" cy="1832261"/>
          </a:xfrm>
          <a:prstGeom prst="rect">
            <a:avLst/>
          </a:prstGeom>
        </p:spPr>
      </p:pic>
      <p:pic>
        <p:nvPicPr>
          <p:cNvPr id="22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6126480" y="4317653"/>
            <a:ext cx="1210491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2" y="3087965"/>
            <a:ext cx="8388260" cy="3581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למה קלסטרינג	 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89212" y="1837509"/>
            <a:ext cx="8915400" cy="3777622"/>
          </a:xfrm>
        </p:spPr>
        <p:txBody>
          <a:bodyPr/>
          <a:lstStyle/>
          <a:p>
            <a:r>
              <a:rPr lang="he-IL" dirty="0"/>
              <a:t>קלסטרינג נותן לנו את האפשרות ללמוד על הנתונים שאספנו מבלי לדעת שום דבר מראש על הנתונים, וללא קצה חוט בממדים </a:t>
            </a:r>
            <a:r>
              <a:rPr lang="he-IL" dirty="0" smtClean="0"/>
              <a:t>גבוהים.</a:t>
            </a:r>
            <a:endParaRPr lang="he-IL" dirty="0"/>
          </a:p>
          <a:p>
            <a:r>
              <a:rPr lang="he-IL" dirty="0"/>
              <a:t>ניתוח האשכולות מאפשר לנו למקד את המאמץ שלנו בקבוצה מסוימת ובכך להקטין את כמות הנתונים.</a:t>
            </a:r>
          </a:p>
        </p:txBody>
      </p:sp>
    </p:spTree>
    <p:extLst>
      <p:ext uri="{BB962C8B-B14F-4D97-AF65-F5344CB8AC3E}">
        <p14:creationId xmlns:p14="http://schemas.microsoft.com/office/powerpoint/2010/main" val="31810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934</TotalTime>
  <Words>1267</Words>
  <Application>Microsoft Office PowerPoint</Application>
  <PresentationFormat>מותאם אישית</PresentationFormat>
  <Paragraphs>270</Paragraphs>
  <Slides>49</Slides>
  <Notes>3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49</vt:i4>
      </vt:variant>
    </vt:vector>
  </HeadingPairs>
  <TitlesOfParts>
    <vt:vector size="50" baseType="lpstr">
      <vt:lpstr>מבט לאחור</vt:lpstr>
      <vt:lpstr>ניתוח אשכולות - Clustering </vt:lpstr>
      <vt:lpstr>Clustering</vt:lpstr>
      <vt:lpstr>רקע – Data Science</vt:lpstr>
      <vt:lpstr>הגדרה</vt:lpstr>
      <vt:lpstr>קשיים</vt:lpstr>
      <vt:lpstr>הסימפסונים</vt:lpstr>
      <vt:lpstr>גווני הבגדים?</vt:lpstr>
      <vt:lpstr>טווח גילאים?</vt:lpstr>
      <vt:lpstr>למה קלסטרינג  </vt:lpstr>
      <vt:lpstr>מצגת של PowerPoint</vt:lpstr>
      <vt:lpstr>Kmeans</vt:lpstr>
      <vt:lpstr>תיאור אלגוריתם ואופן פעולה</vt:lpstr>
      <vt:lpstr>תיאור אלגוריתם ואופן פעולה</vt:lpstr>
      <vt:lpstr>מה אם?</vt:lpstr>
      <vt:lpstr>Kmeans++</vt:lpstr>
      <vt:lpstr>מצגת של PowerPoint</vt:lpstr>
      <vt:lpstr>דוגמת ריצה 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Gap Statistics.</vt:lpstr>
      <vt:lpstr>תיאור אלגוריתם ואופן פעולה</vt:lpstr>
      <vt:lpstr>שיטת מונטה קרלו</vt:lpstr>
      <vt:lpstr>שיטת מונטה קרלו</vt:lpstr>
      <vt:lpstr>דוגמת ריצה – יצירת נתונים</vt:lpstr>
      <vt:lpstr>דוגמת ריצה – חישוב מרחקים צפויים</vt:lpstr>
      <vt:lpstr>Gap Statistics.</vt:lpstr>
      <vt:lpstr>תוצאות ריצה</vt:lpstr>
      <vt:lpstr>Cmeans</vt:lpstr>
      <vt:lpstr>לוגיקה עמומה - Fuzzy logic</vt:lpstr>
      <vt:lpstr>תיאור אלגוריתם ואופן פעולה</vt:lpstr>
      <vt:lpstr>מטריצת שייכויות</vt:lpstr>
      <vt:lpstr>תיאור אלגוריתם ואופן פעולה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מטריצת שייכויות</vt:lpstr>
      <vt:lpstr>סיכום</vt:lpstr>
      <vt:lpstr>שאלות?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Noam Stolero</dc:creator>
  <cp:lastModifiedBy>yali</cp:lastModifiedBy>
  <cp:revision>122</cp:revision>
  <dcterms:created xsi:type="dcterms:W3CDTF">2018-05-21T11:36:16Z</dcterms:created>
  <dcterms:modified xsi:type="dcterms:W3CDTF">2018-06-04T19:47:23Z</dcterms:modified>
</cp:coreProperties>
</file>